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slides/charts/chart1.xml" ContentType="application/vnd.openxmlformats-officedocument.drawingml.chart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2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6b4ace951554877" /><Relationship Type="http://schemas.openxmlformats.org/officeDocument/2006/relationships/extended-properties" Target="/docProps/app.xml" Id="Rd383392963274c0d" /><Relationship Type="http://schemas.openxmlformats.org/officeDocument/2006/relationships/officeDocument" Target="/ppt/presentation.xml" Id="R7f7e90b10dc143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dcfadf09e4f1a"/>
  </p:sldMasterIdLst>
  <p:notesMasterIdLst>
    <p:notesMasterId xmlns:r="http://schemas.openxmlformats.org/officeDocument/2006/relationships" r:id="Rff79f5d4824a41d4"/>
  </p:notesMasterIdLst>
  <p:sldIdLst>
    <p:sldId xmlns:r="http://schemas.openxmlformats.org/officeDocument/2006/relationships" id="256" r:id="R573b6b8c4bc04dcd"/>
    <p:sldId xmlns:r="http://schemas.openxmlformats.org/officeDocument/2006/relationships" id="257" r:id="R2eb6d58ccdc94a97"/>
    <p:sldId xmlns:r="http://schemas.openxmlformats.org/officeDocument/2006/relationships" id="258" r:id="R88c654b306cd4cac"/>
    <p:sldId xmlns:r="http://schemas.openxmlformats.org/officeDocument/2006/relationships" id="259" r:id="R7c512a1941d14c76"/>
    <p:sldId xmlns:r="http://schemas.openxmlformats.org/officeDocument/2006/relationships" id="260" r:id="R6c649c3a99ed4d7d"/>
    <p:sldId xmlns:r="http://schemas.openxmlformats.org/officeDocument/2006/relationships" id="261" r:id="R22974ece53144e9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6494a0c97d044a8" /><Relationship Type="http://schemas.openxmlformats.org/officeDocument/2006/relationships/slideMaster" Target="/ppt/slideMasters/slideMaster1.xml" Id="R58fdcfadf09e4f1a" /><Relationship Type="http://schemas.openxmlformats.org/officeDocument/2006/relationships/notesMaster" Target="/ppt/notesMasters/notesMaster1.xml" Id="Rff79f5d4824a41d4" /><Relationship Type="http://schemas.openxmlformats.org/officeDocument/2006/relationships/presProps" Target="/ppt/presProps.xml" Id="R38c656713b0b4c75" /><Relationship Type="http://schemas.openxmlformats.org/officeDocument/2006/relationships/tableStyles" Target="/ppt/tableStyles.xml" Id="R585ce57525874d4f" /><Relationship Type="http://schemas.openxmlformats.org/officeDocument/2006/relationships/slide" Target="/ppt/slides/slide1.xml" Id="R573b6b8c4bc04dcd" /><Relationship Type="http://schemas.openxmlformats.org/officeDocument/2006/relationships/slide" Target="/ppt/slides/slide2.xml" Id="R2eb6d58ccdc94a97" /><Relationship Type="http://schemas.openxmlformats.org/officeDocument/2006/relationships/slide" Target="/ppt/slides/slide3.xml" Id="R88c654b306cd4cac" /><Relationship Type="http://schemas.openxmlformats.org/officeDocument/2006/relationships/slide" Target="/ppt/slides/slide4.xml" Id="R7c512a1941d14c76" /><Relationship Type="http://schemas.openxmlformats.org/officeDocument/2006/relationships/slide" Target="/ppt/slides/slide5.xml" Id="R6c649c3a99ed4d7d" /><Relationship Type="http://schemas.openxmlformats.org/officeDocument/2006/relationships/slide" Target="/ppt/slides/slide6.xml" Id="R22974ece53144e9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90d225d2f3243e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f3ee342bcc947d7" /><Relationship Type="http://schemas.openxmlformats.org/officeDocument/2006/relationships/notesMaster" Target="/ppt/notesMasters/notesMaster1.xml" Id="R8e2d97fec8e1437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d1249568d8744b2" /><Relationship Type="http://schemas.openxmlformats.org/officeDocument/2006/relationships/notesMaster" Target="/ppt/notesMasters/notesMaster1.xml" Id="R11f41c120e78471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c66f4798c584f33" /><Relationship Type="http://schemas.openxmlformats.org/officeDocument/2006/relationships/notesMaster" Target="/ppt/notesMasters/notesMaster1.xml" Id="Ra924fbf41fa7402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153618865a74f34" /><Relationship Type="http://schemas.openxmlformats.org/officeDocument/2006/relationships/notesMaster" Target="/ppt/notesMasters/notesMaster1.xml" Id="R51d26bc192234e2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4103be80eab444c" /><Relationship Type="http://schemas.openxmlformats.org/officeDocument/2006/relationships/notesMaster" Target="/ppt/notesMasters/notesMaster1.xml" Id="R09c69cb3639d4c4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04da899dddb4d5d" /><Relationship Type="http://schemas.openxmlformats.org/officeDocument/2006/relationships/notesMaster" Target="/ppt/notesMasters/notesMaster1.xml" Id="R8b3b7fb94c0341b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Northstar Works is fictional; all names and data were invented for this demonstration.</a:t>
            </a:r>
          </a:p>
          <a:p xmlns:a="http://schemas.openxmlformats.org/drawingml/2006/main">
            <a:r>
              <a:t>- Hero artwork generated with OpenAI image generation on 2026-08-17.</a:t>
            </a:r>
          </a:p>
          <a:p xmlns:a="http://schemas.openxmlformats.org/drawingml/2006/main">
            <a:r>
              <a:t>- Composition adapted from the bundled Codex Grid cover-image layout.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All copy and metrics on this slide are fictional.</a:t>
            </a:r>
          </a:p>
          <a:p xmlns:a="http://schemas.openxmlformats.org/drawingml/2006/main">
            <a:r>
              <a:t>- The slide is intentionally weak to demonstrate the redesign problem; no client work is shown.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All metrics and operational claims are fictional demonstration content.</a:t>
            </a:r>
          </a:p>
          <a:p xmlns:a="http://schemas.openxmlformats.org/drawingml/2006/main">
            <a:r>
              <a:t>- Composition adapted from the bundled Codex Grid two-column layout.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Every plotted value is invented for this fictional demonstration.</a:t>
            </a:r>
          </a:p>
          <a:p xmlns:a="http://schemas.openxmlformats.org/drawingml/2006/main">
            <a:r>
              <a:t>- Composition adapted from the bundled Codex Grid chart-with-callouts layout.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This slide describes the planned fixed-price service scope; it is not a claim about completed client work.</a:t>
            </a:r>
          </a:p>
          <a:p xmlns:a="http://schemas.openxmlformats.org/drawingml/2006/main">
            <a:r>
              <a:t>- Timing is an operator commitment that begins only after complete inputs and written acceptance.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Offer copy is original and describes the planned fixed-price service.</a:t>
            </a:r>
          </a:p>
          <a:p xmlns:a="http://schemas.openxmlformats.org/drawingml/2006/main">
            <a:r>
              <a:t>- Composition adapted from the bundled Codex Grid sparse closing layout.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347c1e9b543a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72abf3abb704470" /><Relationship Type="http://schemas.openxmlformats.org/officeDocument/2006/relationships/slideLayout" Target="/ppt/slideLayouts/slideLayout1.xml" Id="R51408c8ea0b7436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408c8ea0b7436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60614e3a6489c" /><Relationship Type="http://schemas.openxmlformats.org/officeDocument/2006/relationships/image" Target="/ppt/media/image.png" Id="R6da971438a5d4a2a" /><Relationship Type="http://schemas.openxmlformats.org/officeDocument/2006/relationships/notesSlide" Target="/ppt/notesSlides/notesSlide1.xml" Id="Rbd92a53537f8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cba2a1f6640d6" /><Relationship Type="http://schemas.openxmlformats.org/officeDocument/2006/relationships/chart" Target="/ppt/slides/charts/chart1.xml" Id="R1b9779898c8a4fae" /><Relationship Type="http://schemas.openxmlformats.org/officeDocument/2006/relationships/notesSlide" Target="/ppt/notesSlides/notesSlide2.xml" Id="R0f46204807444b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704b356f14aaf" /><Relationship Type="http://schemas.openxmlformats.org/officeDocument/2006/relationships/notesSlide" Target="/ppt/notesSlides/notesSlide3.xml" Id="R608bff7f894943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e0ab6c9aa4c50" /><Relationship Type="http://schemas.openxmlformats.org/officeDocument/2006/relationships/chart" Target="/ppt/slides/charts/chart2.xml" Id="R71d5c01d7233494a" /><Relationship Type="http://schemas.openxmlformats.org/officeDocument/2006/relationships/notesSlide" Target="/ppt/notesSlides/notesSlide4.xml" Id="R9ca3e0786547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9f1051b8a42b7" /><Relationship Type="http://schemas.openxmlformats.org/officeDocument/2006/relationships/notesSlide" Target="/ppt/notesSlides/notesSlide5.xml" Id="Ra4e514a3f974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22fbdbfb94b8d" /><Relationship Type="http://schemas.openxmlformats.org/officeDocument/2006/relationships/notesSlide" Target="/ppt/notesSlides/notesSlide6.xml" Id="R61d276732d1f4ff8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On-time</c:v>
          </c:tx>
          <c:spPr>
            <a:solidFill xmlns:a="http://schemas.openxmlformats.org/drawingml/2006/main">
              <a:srgbClr val="7E57C2"/>
            </a:solidFill>
          </c:spPr>
          <c:cat>
            <c:strLit>
              <c:ptCount val="4"/>
              <c:pt idx="0">
                <c:v>Apr</c:v>
              </c:pt>
              <c:pt idx="1">
                <c:v>May</c:v>
              </c:pt>
              <c:pt idx="2">
                <c:v>Jun</c:v>
              </c:pt>
              <c:pt idx="3">
                <c:v>Jul</c:v>
              </c:pt>
            </c:strLit>
          </c:cat>
          <c:val>
            <c:numLit>
              <c:formatCode>General</c:formatCode>
              <c:ptCount val="4"/>
              <c:pt idx="0">
                <c:v>72</c:v>
              </c:pt>
              <c:pt idx="1">
                <c:v>78</c:v>
              </c:pt>
              <c:pt idx="2">
                <c:v>86</c:v>
              </c:pt>
              <c:pt idx="3">
                <c:v>91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750">
                  <a:solidFill>
                    <a:srgbClr val="0A0A0A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0A0A0A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1"/>
        <c:axPos val="l"/>
        <c:majorGridlines>
          <c:spPr>
            <a:ln xmlns:a="http://schemas.openxmlformats.org/drawingml/2006/main" w="9525">
              <a:solidFill>
                <a:srgbClr val="CCCCCC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legend>
      <c:legendPos val="b"/>
      <c:overlay val="0"/>
    </c:legend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On-time delivery</c:v>
          </c:tx>
          <c:spPr>
            <a:solidFill xmlns:a="http://schemas.openxmlformats.org/drawingml/2006/main">
              <a:srgbClr val="3D8DFF"/>
            </a:solidFill>
          </c:spPr>
          <c:cat>
            <c:strLit>
              <c:ptCount val="4"/>
              <c:pt idx="0">
                <c:v>April</c:v>
              </c:pt>
              <c:pt idx="1">
                <c:v>May</c:v>
              </c:pt>
              <c:pt idx="2">
                <c:v>June</c:v>
              </c:pt>
              <c:pt idx="3">
                <c:v>July</c:v>
              </c:pt>
            </c:strLit>
          </c:cat>
          <c:val>
            <c:numLit>
              <c:formatCode>0</c:formatCode>
              <c:ptCount val="4"/>
              <c:pt idx="0">
                <c:v>72</c:v>
              </c:pt>
              <c:pt idx="1">
                <c:v>78</c:v>
              </c:pt>
              <c:pt idx="2">
                <c:v>86</c:v>
              </c:pt>
              <c:pt idx="3">
                <c:v>91</c:v>
              </c:pt>
            </c:numLit>
          </c:val>
        </c:ser>
        <c:ser>
          <c:idx val="1"/>
          <c:order val="1"/>
          <c:tx>
            <c:v>Monthly target</c:v>
          </c:tx>
          <c:spPr>
            <a:solidFill xmlns:a="http://schemas.openxmlformats.org/drawingml/2006/main">
              <a:srgbClr val="6DCBF4"/>
            </a:solidFill>
          </c:spPr>
          <c:cat>
            <c:strLit>
              <c:ptCount val="4"/>
              <c:pt idx="0">
                <c:v>April</c:v>
              </c:pt>
              <c:pt idx="1">
                <c:v>May</c:v>
              </c:pt>
              <c:pt idx="2">
                <c:v>June</c:v>
              </c:pt>
              <c:pt idx="3">
                <c:v>July</c:v>
              </c:pt>
            </c:strLit>
          </c:cat>
          <c:val>
            <c:numLit>
              <c:formatCode>0</c:formatCode>
              <c:ptCount val="4"/>
              <c:pt idx="0">
                <c:v>80</c:v>
              </c:pt>
              <c:pt idx="1">
                <c:v>80</c:v>
              </c:pt>
              <c:pt idx="2">
                <c:v>85</c:v>
              </c:pt>
              <c:pt idx="3">
                <c:v>90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050" b="1">
                  <a:solidFill>
                    <a:srgbClr val="0A0A0A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8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B8BCC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5D6673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  <c:max val="100"/>
          <c:min val="0"/>
        </c:scaling>
        <c:delete val="0"/>
        <c:axPos val="l"/>
        <c:majorGridlines>
          <c:spPr>
            <a:ln xmlns:a="http://schemas.openxmlformats.org/drawingml/2006/main" w="9525">
              <a:solidFill>
                <a:srgbClr val="EDEDED"/>
              </a:solidFill>
              <a:prstDash val="solid"/>
            </a:ln>
          </c:spPr>
        </c:majorGridlines>
        <c:numFmt formatCode="0"/>
        <c:majorTickMark val="none"/>
        <c:minorTickMark val="none"/>
        <c:spPr>
          <a:ln xmlns:a="http://schemas.openxmlformats.org/drawingml/2006/main" w="0">
            <a:solidFill>
              <a:srgbClr val="FFFFFF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5D6673"/>
                </a:solidFill>
              </a:defRPr>
            </a:pPr>
          </a:p>
        </c:txPr>
        <c:crossAx val="48650112"/>
        <c:crossBetween val="between"/>
        <c:majorUnit val="20"/>
      </c:valAx>
      <c:spPr>
        <a:noFill xmlns:a="http://schemas.openxmlformats.org/drawingml/2006/main"/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1050">
              <a:solidFill>
                <a:srgbClr val="5D6673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ver-eyebrow">
            <a:extLst xmlns:a="http://schemas.openxmlformats.org/drawingml/2006/main">
              <a:ext uri="{FF2B5EF4-FFF2-40B4-BE49-F238E27FC236}">
                <a16:creationId xmlns:a16="http://schemas.microsoft.com/office/drawing/2014/main" id="{2A94BB16-6735-43E5-835E-41BF1E4DC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FICTIONAL BEFORE / AFTER DEMO</a:t>
            </a:r>
          </a:p>
        </p:txBody>
      </p:sp>
      <p:sp>
        <p:nvSpPr>
          <p:cNvPr id="2" name="cover-title">
            <a:extLst xmlns:a="http://schemas.openxmlformats.org/drawingml/2006/main">
              <a:ext uri="{FF2B5EF4-FFF2-40B4-BE49-F238E27FC236}">
                <a16:creationId xmlns:a16="http://schemas.microsoft.com/office/drawing/2014/main" id="{A2DEECE2-473E-4FDD-B850-0DF6F6115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5334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46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Overnight</a:t>
            </a:r>
          </a:p>
          <a:p xmlns:a="http://schemas.openxmlformats.org/drawingml/2006/main">
            <a:pPr>
              <a:defRPr sz="46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Presentation Rescue</a:t>
            </a:r>
          </a:p>
        </p:txBody>
      </p:sp>
      <p:sp>
        <p:nvSpPr>
          <p:cNvPr id="3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CE24B1DC-3A06-4EE0-989F-0235764EE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62375"/>
            <a:ext cx="4953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210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2100">
                <a:solidFill>
                  <a:srgbClr val="5D6673"/>
                </a:solidFill>
                <a:latin typeface="Arial"/>
                <a:ea typeface="Arial"/>
                <a:cs typeface="Arial"/>
              </a:rPr>
              <a:t>Four hours can change what the room sees.</a:t>
            </a:r>
          </a:p>
        </p:txBody>
      </p:sp>
      <p:sp>
        <p:nvSpPr>
          <p:cNvPr id="4" name="cover-disclosure">
            <a:extLst xmlns:a="http://schemas.openxmlformats.org/drawingml/2006/main">
              <a:ext uri="{FF2B5EF4-FFF2-40B4-BE49-F238E27FC236}">
                <a16:creationId xmlns:a16="http://schemas.microsoft.com/office/drawing/2014/main" id="{0A9BF1CF-7B8A-4A73-A57F-DC8880ADC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67350"/>
            <a:ext cx="533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5D6673"/>
                </a:solidFill>
                <a:latin typeface="Arial"/>
                <a:ea typeface="Arial"/>
                <a:cs typeface="Arial"/>
              </a:rPr>
              <a:t>Northstar Works · all names and data invented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a971438a5d4a2a"/>
          <a:srcRect xmlns:a="http://schemas.openxmlformats.org/drawingml/2006/main" l="510" t="0" r="51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67450" y="400050"/>
            <a:ext cx="5543550" cy="5600700"/>
          </a:xfrm>
          <a:prstGeom xmlns:a="http://schemas.openxmlformats.org/drawingml/2006/main" prst="roundRect">
            <a:avLst>
              <a:gd name="adj" fmla="val 2749"/>
            </a:avLst>
          </a:prstGeom>
        </p:spPr>
      </p:pic>
      <p:sp>
        <p:nvSpPr>
          <p:cNvPr id="6" name="footer-label-1">
            <a:extLst xmlns:a="http://schemas.openxmlformats.org/drawingml/2006/main">
              <a:ext uri="{FF2B5EF4-FFF2-40B4-BE49-F238E27FC236}">
                <a16:creationId xmlns:a16="http://schemas.microsoft.com/office/drawing/2014/main" id="{874DE70E-6039-4836-AE8E-A4F434DDC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627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5D6673"/>
                </a:solidFill>
                <a:latin typeface="Arial"/>
                <a:ea typeface="Arial"/>
                <a:cs typeface="Arial"/>
              </a:rPr>
              <a:t>Overnight Presentation Rescue</a:t>
            </a:r>
          </a:p>
        </p:txBody>
      </p:sp>
      <p:sp>
        <p:nvSpPr>
          <p:cNvPr id="7" name="footer-number-1">
            <a:extLst xmlns:a="http://schemas.openxmlformats.org/drawingml/2006/main">
              <a:ext uri="{FF2B5EF4-FFF2-40B4-BE49-F238E27FC236}">
                <a16:creationId xmlns:a16="http://schemas.microsoft.com/office/drawing/2014/main" id="{8A6E879B-C298-45F6-9D13-64F70A6D5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3055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5D6673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5578851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E7E7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before-label">
            <a:extLst xmlns:a="http://schemas.openxmlformats.org/drawingml/2006/main">
              <a:ext uri="{FF2B5EF4-FFF2-40B4-BE49-F238E27FC236}">
                <a16:creationId xmlns:a16="http://schemas.microsoft.com/office/drawing/2014/main" id="{B94A5B6C-F24A-4A7C-AAFC-7FDE664DF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228600"/>
            <a:ext cx="571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D84A4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D84A4A"/>
                </a:solidFill>
                <a:latin typeface="Arial"/>
                <a:ea typeface="Arial"/>
                <a:cs typeface="Arial"/>
              </a:rPr>
              <a:t>BEFORE — FICTIONAL SOURCE SLIDE</a:t>
            </a:r>
          </a:p>
        </p:txBody>
      </p:sp>
      <p:sp>
        <p:nvSpPr>
          <p:cNvPr id="2" name="before-title">
            <a:extLst xmlns:a="http://schemas.openxmlformats.org/drawingml/2006/main">
              <a:ext uri="{FF2B5EF4-FFF2-40B4-BE49-F238E27FC236}">
                <a16:creationId xmlns:a16="http://schemas.microsoft.com/office/drawing/2014/main" id="{16661B25-2CA7-4167-B491-2B291B1B5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85800"/>
            <a:ext cx="11506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7E57C2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7E57C2"/>
                </a:solidFill>
                <a:latin typeface="Arial"/>
                <a:ea typeface="Arial"/>
                <a:cs typeface="Arial"/>
              </a:rPr>
              <a:t>Q3 UPDATE</a:t>
            </a:r>
          </a:p>
        </p:txBody>
      </p:sp>
      <p:sp>
        <p:nvSpPr>
          <p:cNvPr id="3" name="before-metric-1">
            <a:extLst xmlns:a="http://schemas.openxmlformats.org/drawingml/2006/main">
              <a:ext uri="{FF2B5EF4-FFF2-40B4-BE49-F238E27FC236}">
                <a16:creationId xmlns:a16="http://schemas.microsoft.com/office/drawing/2014/main" id="{DC103321-4CDC-462B-A6EF-4A0B7F82A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24000"/>
            <a:ext cx="169545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4D35E"/>
          </a:solidFill>
          <a:ln xmlns:a="http://schemas.openxmlformats.org/drawingml/2006/main" w="9525">
            <a:solidFill>
              <a:srgbClr val="0A0A0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AABB81-968A-4A5F-850D-32FEC8532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619250"/>
            <a:ext cx="1466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DELIVERY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E283BB-7FC6-497B-B6CA-E2966B39A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895475"/>
            <a:ext cx="1466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91%</a:t>
            </a:r>
          </a:p>
        </p:txBody>
      </p:sp>
      <p:sp>
        <p:nvSpPr>
          <p:cNvPr id="6" name="before-metric-2">
            <a:extLst xmlns:a="http://schemas.openxmlformats.org/drawingml/2006/main">
              <a:ext uri="{FF2B5EF4-FFF2-40B4-BE49-F238E27FC236}">
                <a16:creationId xmlns:a16="http://schemas.microsoft.com/office/drawing/2014/main" id="{D2CEC923-284D-485B-9B55-730A26532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1524000"/>
            <a:ext cx="169545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B7E4C7"/>
          </a:solidFill>
          <a:ln xmlns:a="http://schemas.openxmlformats.org/drawingml/2006/main" w="9525">
            <a:solidFill>
              <a:srgbClr val="0A0A0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61D0624-E97C-490B-84B2-EA8F37520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1619250"/>
            <a:ext cx="1466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REWORK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1C3FEF-E895-4EA0-BA1F-E5F62306D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1895475"/>
            <a:ext cx="1466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7%</a:t>
            </a:r>
          </a:p>
        </p:txBody>
      </p:sp>
      <p:sp>
        <p:nvSpPr>
          <p:cNvPr id="9" name="before-metric-3">
            <a:extLst xmlns:a="http://schemas.openxmlformats.org/drawingml/2006/main">
              <a:ext uri="{FF2B5EF4-FFF2-40B4-BE49-F238E27FC236}">
                <a16:creationId xmlns:a16="http://schemas.microsoft.com/office/drawing/2014/main" id="{D04064AD-5E1A-4356-83A0-DB0BABD89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524000"/>
            <a:ext cx="169545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6BD60"/>
          </a:solidFill>
          <a:ln xmlns:a="http://schemas.openxmlformats.org/drawingml/2006/main" w="9525">
            <a:solidFill>
              <a:srgbClr val="0A0A0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9D76C4-F5B2-4462-8ED4-3D2F7D643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619250"/>
            <a:ext cx="1466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BACKLOG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C31E124-2D03-4269-AF83-EF9DF1708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895475"/>
            <a:ext cx="1466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12" name="before-metric-4">
            <a:extLst xmlns:a="http://schemas.openxmlformats.org/drawingml/2006/main">
              <a:ext uri="{FF2B5EF4-FFF2-40B4-BE49-F238E27FC236}">
                <a16:creationId xmlns:a16="http://schemas.microsoft.com/office/drawing/2014/main" id="{268DDD57-1D8C-4332-B968-10AF72012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590800"/>
            <a:ext cx="169545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84A59D"/>
          </a:solidFill>
          <a:ln xmlns:a="http://schemas.openxmlformats.org/drawingml/2006/main" w="9525">
            <a:solidFill>
              <a:srgbClr val="0A0A0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E46627-87DD-4F21-BC84-E1E425297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86050"/>
            <a:ext cx="1466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SLA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F139F6-6E8B-4758-AC58-93A6EE336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962275"/>
            <a:ext cx="1466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90%</a:t>
            </a:r>
          </a:p>
        </p:txBody>
      </p:sp>
      <p:sp>
        <p:nvSpPr>
          <p:cNvPr id="15" name="before-metric-5">
            <a:extLst xmlns:a="http://schemas.openxmlformats.org/drawingml/2006/main">
              <a:ext uri="{FF2B5EF4-FFF2-40B4-BE49-F238E27FC236}">
                <a16:creationId xmlns:a16="http://schemas.microsoft.com/office/drawing/2014/main" id="{002EF93F-A4B1-4C9B-990A-F9AB3A44C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590800"/>
            <a:ext cx="169545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28482"/>
          </a:solidFill>
          <a:ln xmlns:a="http://schemas.openxmlformats.org/drawingml/2006/main" w="9525">
            <a:solidFill>
              <a:srgbClr val="0A0A0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B17B1BC-44E8-473E-893F-F28B1565C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686050"/>
            <a:ext cx="1466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HOURS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E5A969D-51BF-46B4-80C7-5AB3CD1AC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962275"/>
            <a:ext cx="1466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1,120</a:t>
            </a:r>
          </a:p>
        </p:txBody>
      </p:sp>
      <p:sp>
        <p:nvSpPr>
          <p:cNvPr id="18" name="before-metric-6">
            <a:extLst xmlns:a="http://schemas.openxmlformats.org/drawingml/2006/main">
              <a:ext uri="{FF2B5EF4-FFF2-40B4-BE49-F238E27FC236}">
                <a16:creationId xmlns:a16="http://schemas.microsoft.com/office/drawing/2014/main" id="{8F33B215-22BE-4E1E-8BCB-2DD6257CD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590800"/>
            <a:ext cx="169545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9B5DE5"/>
          </a:solidFill>
          <a:ln xmlns:a="http://schemas.openxmlformats.org/drawingml/2006/main" w="9525">
            <a:solidFill>
              <a:srgbClr val="0A0A0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5DEE81D-964C-48A7-B25C-F2BBD399A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686050"/>
            <a:ext cx="1466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CSAT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816B98A-DE13-4AF0-A339-A97E99F5B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962275"/>
            <a:ext cx="1466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4.6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D3DF83D-52AC-4600-BBC4-E572D398E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50495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D84A4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D84A4A"/>
                </a:solidFill>
                <a:latin typeface="Arial"/>
                <a:ea typeface="Arial"/>
                <a:cs typeface="Arial"/>
              </a:rPr>
              <a:t>LOTS OF IMPORTANT UPDATES</a:t>
            </a:r>
          </a:p>
        </p:txBody>
      </p:sp>
      <p:sp>
        <p:nvSpPr>
          <p:cNvPr id="22" name="before-bullets">
            <a:extLst xmlns:a="http://schemas.openxmlformats.org/drawingml/2006/main">
              <a:ext uri="{FF2B5EF4-FFF2-40B4-BE49-F238E27FC236}">
                <a16:creationId xmlns:a16="http://schemas.microsoft.com/office/drawing/2014/main" id="{2FEFF92D-8906-479E-972E-57B8A8CC5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924050"/>
            <a:ext cx="4933950" cy="2247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555555"/>
                </a:solidFill>
                <a:latin typeface="Arial"/>
                <a:ea typeface="Arial"/>
                <a:cs typeface="Arial"/>
              </a:defRPr>
            </a:pPr>
            <a:r>
              <a:rPr sz="1275">
                <a:solidFill>
                  <a:srgbClr val="555555"/>
                </a:solidFill>
                <a:latin typeface="Arial"/>
                <a:ea typeface="Arial"/>
                <a:cs typeface="Arial"/>
              </a:rPr>
              <a:t>• We rolled out a new intake form and changed three handoffs across operations.</a:t>
            </a:r>
          </a:p>
          <a:p xmlns:a="http://schemas.openxmlformats.org/drawingml/2006/main">
            <a:pPr>
              <a:defRPr sz="1275">
                <a:solidFill>
                  <a:srgbClr val="555555"/>
                </a:solidFill>
                <a:latin typeface="Arial"/>
                <a:ea typeface="Arial"/>
                <a:cs typeface="Arial"/>
              </a:defRPr>
            </a:pPr>
            <a:r>
              <a:rPr sz="1275">
                <a:solidFill>
                  <a:srgbClr val="555555"/>
                </a:solidFill>
                <a:latin typeface="Arial"/>
                <a:ea typeface="Arial"/>
                <a:cs typeface="Arial"/>
              </a:rPr>
              <a:t>• The team has been meeting weekly to discuss quality and delivery reliability.</a:t>
            </a:r>
          </a:p>
          <a:p xmlns:a="http://schemas.openxmlformats.org/drawingml/2006/main">
            <a:pPr>
              <a:defRPr sz="1275">
                <a:solidFill>
                  <a:srgbClr val="555555"/>
                </a:solidFill>
                <a:latin typeface="Arial"/>
                <a:ea typeface="Arial"/>
                <a:cs typeface="Arial"/>
              </a:defRPr>
            </a:pPr>
            <a:r>
              <a:rPr sz="1275">
                <a:solidFill>
                  <a:srgbClr val="555555"/>
                </a:solidFill>
                <a:latin typeface="Arial"/>
                <a:ea typeface="Arial"/>
                <a:cs typeface="Arial"/>
              </a:rPr>
              <a:t>• Some projects were still late because the old checklist remained in circulation.</a:t>
            </a:r>
          </a:p>
          <a:p xmlns:a="http://schemas.openxmlformats.org/drawingml/2006/main">
            <a:pPr>
              <a:defRPr sz="1275">
                <a:solidFill>
                  <a:srgbClr val="555555"/>
                </a:solidFill>
                <a:latin typeface="Arial"/>
                <a:ea typeface="Arial"/>
                <a:cs typeface="Arial"/>
              </a:defRPr>
            </a:pPr>
            <a:r>
              <a:rPr sz="1275">
                <a:solidFill>
                  <a:srgbClr val="555555"/>
                </a:solidFill>
                <a:latin typeface="Arial"/>
                <a:ea typeface="Arial"/>
                <a:cs typeface="Arial"/>
              </a:rPr>
              <a:t>• The backlog number fell, although the definition changed during the quarter.</a:t>
            </a:r>
          </a:p>
          <a:p xmlns:a="http://schemas.openxmlformats.org/drawingml/2006/main">
            <a:pPr>
              <a:defRPr sz="1275">
                <a:solidFill>
                  <a:srgbClr val="555555"/>
                </a:solidFill>
                <a:latin typeface="Arial"/>
                <a:ea typeface="Arial"/>
                <a:cs typeface="Arial"/>
              </a:defRPr>
            </a:pPr>
            <a:r>
              <a:rPr sz="1275">
                <a:solidFill>
                  <a:srgbClr val="555555"/>
                </a:solidFill>
                <a:latin typeface="Arial"/>
                <a:ea typeface="Arial"/>
                <a:cs typeface="Arial"/>
              </a:rPr>
              <a:t>• Leadership needs to decide whether the new workflow becomes standard.</a:t>
            </a:r>
          </a:p>
        </p:txBody>
      </p:sp>
      <p:graphicFrame>
        <p:nvGraphicFramePr>
          <p:cNvPr id="48" name="Chart"/>
          <p:cNvGraphicFramePr/>
          <p:nvPr/>
        </p:nvGraphicFramePr>
        <p:xfrm>
          <a:off xmlns:a="http://schemas.openxmlformats.org/drawingml/2006/main" x="6477000" y="4362450"/>
          <a:ext xmlns:a="http://schemas.openxmlformats.org/drawingml/2006/main" cx="4953000" cy="16383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1b9779898c8a4fae"/>
          </a:graphicData>
        </a:graphic>
      </p:graphicFrame>
      <p:sp>
        <p:nvSpPr>
          <p:cNvPr id="24" name="footer-label-2">
            <a:extLst xmlns:a="http://schemas.openxmlformats.org/drawingml/2006/main">
              <a:ext uri="{FF2B5EF4-FFF2-40B4-BE49-F238E27FC236}">
                <a16:creationId xmlns:a16="http://schemas.microsoft.com/office/drawing/2014/main" id="{7E17B035-60A1-4919-A4B6-D40EC1D1D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627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5D6673"/>
                </a:solidFill>
                <a:latin typeface="Arial"/>
                <a:ea typeface="Arial"/>
                <a:cs typeface="Arial"/>
              </a:rPr>
              <a:t>Deliberately cluttered source example</a:t>
            </a:r>
          </a:p>
        </p:txBody>
      </p:sp>
      <p:sp>
        <p:nvSpPr>
          <p:cNvPr id="25" name="footer-number-2">
            <a:extLst xmlns:a="http://schemas.openxmlformats.org/drawingml/2006/main">
              <a:ext uri="{FF2B5EF4-FFF2-40B4-BE49-F238E27FC236}">
                <a16:creationId xmlns:a16="http://schemas.microsoft.com/office/drawing/2014/main" id="{709CB298-4ED2-4928-A4D4-BB1D9FC08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3055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5D6673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1261117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eyebrow-3">
            <a:extLst xmlns:a="http://schemas.openxmlformats.org/drawingml/2006/main">
              <a:ext uri="{FF2B5EF4-FFF2-40B4-BE49-F238E27FC236}">
                <a16:creationId xmlns:a16="http://schemas.microsoft.com/office/drawing/2014/main" id="{41A2138F-9EB9-4260-9980-6EE92B627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AFTER — MESSAGE HIERARCHY</a:t>
            </a:r>
          </a:p>
        </p:txBody>
      </p:sp>
      <p:sp>
        <p:nvSpPr>
          <p:cNvPr id="2" name="slide-title-3">
            <a:extLst xmlns:a="http://schemas.openxmlformats.org/drawingml/2006/main">
              <a:ext uri="{FF2B5EF4-FFF2-40B4-BE49-F238E27FC236}">
                <a16:creationId xmlns:a16="http://schemas.microsoft.com/office/drawing/2014/main" id="{CB120B58-3DEF-4BDC-9611-AF6436639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85800"/>
            <a:ext cx="11239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One message turns scattered updates into a decision.</a:t>
            </a:r>
          </a:p>
        </p:txBody>
      </p:sp>
      <p:sp>
        <p:nvSpPr>
          <p:cNvPr id="3" name="after-metric">
            <a:extLst xmlns:a="http://schemas.openxmlformats.org/drawingml/2006/main">
              <a:ext uri="{FF2B5EF4-FFF2-40B4-BE49-F238E27FC236}">
                <a16:creationId xmlns:a16="http://schemas.microsoft.com/office/drawing/2014/main" id="{A147767D-11BB-4A0B-A9D6-E1A75FFC0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05000"/>
            <a:ext cx="390525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7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7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91%</a:t>
            </a:r>
          </a:p>
        </p:txBody>
      </p:sp>
      <p:sp>
        <p:nvSpPr>
          <p:cNvPr id="4" name="after-metric-label">
            <a:extLst xmlns:a="http://schemas.openxmlformats.org/drawingml/2006/main">
              <a:ext uri="{FF2B5EF4-FFF2-40B4-BE49-F238E27FC236}">
                <a16:creationId xmlns:a16="http://schemas.microsoft.com/office/drawing/2014/main" id="{7837A543-77E7-4BC7-B55F-F72240725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143250"/>
            <a:ext cx="4857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on-time delivery in July</a:t>
            </a:r>
          </a:p>
        </p:txBody>
      </p:sp>
      <p:sp>
        <p:nvSpPr>
          <p:cNvPr id="5" name="after-message">
            <a:extLst xmlns:a="http://schemas.openxmlformats.org/drawingml/2006/main">
              <a:ext uri="{FF2B5EF4-FFF2-40B4-BE49-F238E27FC236}">
                <a16:creationId xmlns:a16="http://schemas.microsoft.com/office/drawing/2014/main" id="{93130B20-F201-43B8-B4DE-99D22A07B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0"/>
            <a:ext cx="5191125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9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950">
                <a:solidFill>
                  <a:srgbClr val="5D6673"/>
                </a:solidFill>
                <a:latin typeface="Arial"/>
                <a:ea typeface="Arial"/>
                <a:cs typeface="Arial"/>
              </a:rPr>
              <a:t>The new intake and QA rhythm is ready to become the operating standard.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624D11-AAD4-4BCB-B813-8AD6972C0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1962150"/>
            <a:ext cx="514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83A5A5-0C33-4DD1-A0A3-294692768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962150"/>
            <a:ext cx="3886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Lead with the decision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17B485D-73B4-471F-B9FB-4A665EDA4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324100"/>
            <a:ext cx="3886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5D6673"/>
                </a:solidFill>
                <a:latin typeface="Arial"/>
                <a:ea typeface="Arial"/>
                <a:cs typeface="Arial"/>
              </a:rPr>
              <a:t>Adopt the new workflow across every project.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B1DC16B-3B7E-441E-AACE-57EB390E4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800350"/>
            <a:ext cx="4591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7B65BF-06A6-469E-BA67-1316EF76D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914650"/>
            <a:ext cx="514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282B9F-F493-47A1-AE1A-73E2BD74D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914650"/>
            <a:ext cx="3886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Keep only proof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5F1D9D7-F0AA-4315-9A39-7146B9AFE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276600"/>
            <a:ext cx="3886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5D6673"/>
                </a:solidFill>
                <a:latin typeface="Arial"/>
                <a:ea typeface="Arial"/>
                <a:cs typeface="Arial"/>
              </a:rPr>
              <a:t>+19 points since April; rework fell to 7%.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7A58686-9195-4B9B-BFFE-C4DA9F6C0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752850"/>
            <a:ext cx="4591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02B4F3E-913C-4C84-838B-2012D7493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867150"/>
            <a:ext cx="514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2C1E3C-CDEA-414A-BDD9-C9DBEF7ED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867150"/>
            <a:ext cx="3886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Name the mechanism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8A0E73-955C-4064-8BD5-6CE945E01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229100"/>
            <a:ext cx="3886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5D6673"/>
                </a:solidFill>
                <a:latin typeface="Arial"/>
                <a:ea typeface="Arial"/>
                <a:cs typeface="Arial"/>
              </a:rPr>
              <a:t>One intake, weekly QA, visible bottleneck review.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E97BF2-E817-4657-8550-382650566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705350"/>
            <a:ext cx="4591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E288C8-A161-4459-B9D1-16F4DA060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819650"/>
            <a:ext cx="514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1DBB1AD-45F0-4796-9106-71693E762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819650"/>
            <a:ext cx="3886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Make ownership explicit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05905F5-E013-48B0-932B-BAC51D574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5181600"/>
            <a:ext cx="3886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5D6673"/>
                </a:solidFill>
                <a:latin typeface="Arial"/>
                <a:ea typeface="Arial"/>
                <a:cs typeface="Arial"/>
              </a:rPr>
              <a:t>Operations owns rollout; team leads enforce it.</a:t>
            </a:r>
          </a:p>
        </p:txBody>
      </p:sp>
      <p:sp>
        <p:nvSpPr>
          <p:cNvPr id="21" name="footer-label-3">
            <a:extLst xmlns:a="http://schemas.openxmlformats.org/drawingml/2006/main">
              <a:ext uri="{FF2B5EF4-FFF2-40B4-BE49-F238E27FC236}">
                <a16:creationId xmlns:a16="http://schemas.microsoft.com/office/drawing/2014/main" id="{A26D324D-5608-4E63-9810-A3B6DF12C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627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5D6673"/>
                </a:solidFill>
                <a:latin typeface="Arial"/>
                <a:ea typeface="Arial"/>
                <a:cs typeface="Arial"/>
              </a:rPr>
              <a:t>Same source material, stronger decision path</a:t>
            </a:r>
          </a:p>
        </p:txBody>
      </p:sp>
      <p:sp>
        <p:nvSpPr>
          <p:cNvPr id="22" name="footer-number-3">
            <a:extLst xmlns:a="http://schemas.openxmlformats.org/drawingml/2006/main">
              <a:ext uri="{FF2B5EF4-FFF2-40B4-BE49-F238E27FC236}">
                <a16:creationId xmlns:a16="http://schemas.microsoft.com/office/drawing/2014/main" id="{9EDE615E-3E52-4AA0-83D7-37B5A09CB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3055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5D6673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1284702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eyebrow-4">
            <a:extLst xmlns:a="http://schemas.openxmlformats.org/drawingml/2006/main">
              <a:ext uri="{FF2B5EF4-FFF2-40B4-BE49-F238E27FC236}">
                <a16:creationId xmlns:a16="http://schemas.microsoft.com/office/drawing/2014/main" id="{CDFD59B4-BA4E-409A-9AAB-848DC0AA6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AFTER — EVIDENCE</a:t>
            </a:r>
          </a:p>
        </p:txBody>
      </p:sp>
      <p:sp>
        <p:nvSpPr>
          <p:cNvPr id="2" name="slide-title-4">
            <a:extLst xmlns:a="http://schemas.openxmlformats.org/drawingml/2006/main">
              <a:ext uri="{FF2B5EF4-FFF2-40B4-BE49-F238E27FC236}">
                <a16:creationId xmlns:a16="http://schemas.microsoft.com/office/drawing/2014/main" id="{F35F71C1-7C04-4A7C-8AB2-2D2270BFB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85800"/>
            <a:ext cx="11239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The trend now answers the question: the system is working.</a:t>
            </a:r>
          </a:p>
        </p:txBody>
      </p:sp>
      <p:graphicFrame>
        <p:nvGraphicFramePr>
          <p:cNvPr id="18" name="Chart"/>
          <p:cNvGraphicFramePr/>
          <p:nvPr/>
        </p:nvGraphicFramePr>
        <p:xfrm>
          <a:off xmlns:a="http://schemas.openxmlformats.org/drawingml/2006/main" x="400050" y="1619250"/>
          <a:ext xmlns:a="http://schemas.openxmlformats.org/drawingml/2006/main" cx="5715000" cy="42672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1d5c01d7233494a"/>
          </a:graphicData>
        </a:graphic>
      </p:graphicFrame>
      <p:sp>
        <p:nvSpPr>
          <p:cNvPr id="4" name="insight-1">
            <a:extLst xmlns:a="http://schemas.openxmlformats.org/drawingml/2006/main">
              <a:ext uri="{FF2B5EF4-FFF2-40B4-BE49-F238E27FC236}">
                <a16:creationId xmlns:a16="http://schemas.microsoft.com/office/drawing/2014/main" id="{B24D84A8-72BE-4BE6-9258-E0C5C7692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1733550"/>
            <a:ext cx="485775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6BF10F4-DCCF-4DBE-BA13-23EA287AC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90500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91%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FBFF8B-2407-4BCA-947A-5F29BA68D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000250"/>
            <a:ext cx="2667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5D6673"/>
                </a:solidFill>
                <a:latin typeface="Arial"/>
                <a:ea typeface="Arial"/>
                <a:cs typeface="Arial"/>
              </a:rPr>
              <a:t>July delivery reliability</a:t>
            </a:r>
          </a:p>
        </p:txBody>
      </p:sp>
      <p:sp>
        <p:nvSpPr>
          <p:cNvPr id="7" name="insight-2">
            <a:extLst xmlns:a="http://schemas.openxmlformats.org/drawingml/2006/main">
              <a:ext uri="{FF2B5EF4-FFF2-40B4-BE49-F238E27FC236}">
                <a16:creationId xmlns:a16="http://schemas.microsoft.com/office/drawing/2014/main" id="{7CE5E1E2-3D48-4521-889B-C4521BE17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124200"/>
            <a:ext cx="485775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CDF9AFA-B7A6-44AA-8A17-1EEFCA454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2956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+19 pts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2C4B30-5966-4FB0-8421-EB05AFC68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390900"/>
            <a:ext cx="2667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5D6673"/>
                </a:solidFill>
                <a:latin typeface="Arial"/>
                <a:ea typeface="Arial"/>
                <a:cs typeface="Arial"/>
              </a:rPr>
              <a:t>Improvement since April</a:t>
            </a:r>
          </a:p>
        </p:txBody>
      </p:sp>
      <p:sp>
        <p:nvSpPr>
          <p:cNvPr id="10" name="insight-3">
            <a:extLst xmlns:a="http://schemas.openxmlformats.org/drawingml/2006/main">
              <a:ext uri="{FF2B5EF4-FFF2-40B4-BE49-F238E27FC236}">
                <a16:creationId xmlns:a16="http://schemas.microsoft.com/office/drawing/2014/main" id="{A14E3273-8AFD-44DD-8BE6-0A61D3CA0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514850"/>
            <a:ext cx="4857750" cy="1123950"/>
          </a:xfrm>
          <a:prstGeom xmlns:a="http://schemas.openxmlformats.org/drawingml/2006/main" prst="roundRect">
            <a:avLst>
              <a:gd name="adj" fmla="val 10169"/>
            </a:avLst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02614D-2F20-46D0-B42D-631DE56A6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68630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7%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87DBE6-BCAC-4F56-ABF2-C752C8B0F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4781550"/>
            <a:ext cx="2667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500">
                <a:solidFill>
                  <a:srgbClr val="5D6673"/>
                </a:solidFill>
                <a:latin typeface="Arial"/>
                <a:ea typeface="Arial"/>
                <a:cs typeface="Arial"/>
              </a:rPr>
              <a:t>Rework after weekly QA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CEEB418-2ED4-493E-9843-2104E39F0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1980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975">
                <a:solidFill>
                  <a:srgbClr val="5D6673"/>
                </a:solidFill>
                <a:latin typeface="Arial"/>
                <a:ea typeface="Arial"/>
                <a:cs typeface="Arial"/>
              </a:rPr>
              <a:t>Illustrative data only</a:t>
            </a:r>
          </a:p>
        </p:txBody>
      </p:sp>
      <p:sp>
        <p:nvSpPr>
          <p:cNvPr id="14" name="footer-label-4">
            <a:extLst xmlns:a="http://schemas.openxmlformats.org/drawingml/2006/main">
              <a:ext uri="{FF2B5EF4-FFF2-40B4-BE49-F238E27FC236}">
                <a16:creationId xmlns:a16="http://schemas.microsoft.com/office/drawing/2014/main" id="{87A4480C-686A-4F88-B855-4D276DA67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627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5D6673"/>
                </a:solidFill>
                <a:latin typeface="Arial"/>
                <a:ea typeface="Arial"/>
                <a:cs typeface="Arial"/>
              </a:rPr>
              <a:t>Chart rebuilt as editable PowerPoint data</a:t>
            </a:r>
          </a:p>
        </p:txBody>
      </p:sp>
      <p:sp>
        <p:nvSpPr>
          <p:cNvPr id="15" name="footer-number-4">
            <a:extLst xmlns:a="http://schemas.openxmlformats.org/drawingml/2006/main">
              <a:ext uri="{FF2B5EF4-FFF2-40B4-BE49-F238E27FC236}">
                <a16:creationId xmlns:a16="http://schemas.microsoft.com/office/drawing/2014/main" id="{3846415F-B9CD-454C-AF35-38E77345D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3055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5D6673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91969892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eyebrow-5">
            <a:extLst xmlns:a="http://schemas.openxmlformats.org/drawingml/2006/main">
              <a:ext uri="{FF2B5EF4-FFF2-40B4-BE49-F238E27FC236}">
                <a16:creationId xmlns:a16="http://schemas.microsoft.com/office/drawing/2014/main" id="{522F917E-27D1-4DDA-9EF5-599753734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THE $199 OVERNIGHT PACKAGE</a:t>
            </a:r>
          </a:p>
        </p:txBody>
      </p:sp>
      <p:sp>
        <p:nvSpPr>
          <p:cNvPr id="2" name="slide-title-5">
            <a:extLst xmlns:a="http://schemas.openxmlformats.org/drawingml/2006/main">
              <a:ext uri="{FF2B5EF4-FFF2-40B4-BE49-F238E27FC236}">
                <a16:creationId xmlns:a16="http://schemas.microsoft.com/office/drawing/2014/main" id="{D01C8FAA-D3D4-4C4C-86B4-C7BB0122F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85800"/>
            <a:ext cx="11239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Scope stays fixed so the deadline stays real.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C0058C-86FC-4813-B930-07DDD27F7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171825"/>
            <a:ext cx="97917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C44CE09-4A03-4427-8883-374603DD5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38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9B2A91-BDFC-45E7-A179-646DE8B36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85950"/>
            <a:ext cx="161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00:00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3E3E91B-1DCC-435E-BC1A-D1A7B3A13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Accept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B78A31-81F0-44E5-B98C-88609D03B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2190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5D6673"/>
                </a:solidFill>
                <a:latin typeface="Arial"/>
                <a:ea typeface="Arial"/>
                <a:cs typeface="Arial"/>
              </a:rPr>
              <a:t>Complete deck, final copy, brand assets, and written deadline.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EBA0CC-6BBD-4F0A-9B9C-BB5D17C38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038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FF00906-6411-4E06-B7AA-DA92A8DED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1885950"/>
            <a:ext cx="161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00:30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0AD25D-A491-4F72-80A3-29D406737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3431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Structure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B92F37-15ED-4A78-B194-C320BA033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638550"/>
            <a:ext cx="2190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5D6673"/>
                </a:solidFill>
                <a:latin typeface="Arial"/>
                <a:ea typeface="Arial"/>
                <a:cs typeface="Arial"/>
              </a:rPr>
              <a:t>Agree the decision path before visual polish begins.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4483D9-9104-4194-A44F-3700CE768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038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1BC3CED-129A-4EA0-BAAD-491BB27BE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885950"/>
            <a:ext cx="161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03:30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98AD1C-1294-4D3C-B9DE-F8AC0A587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3431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Redesign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29EB29-784E-45FB-9B8B-A01506343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638550"/>
            <a:ext cx="2190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5D6673"/>
                </a:solidFill>
                <a:latin typeface="Arial"/>
                <a:ea typeface="Arial"/>
                <a:cs typeface="Arial"/>
              </a:rPr>
              <a:t>Rebuild up to 12 slides; restyle charts without changing data.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377A03-D1C3-4328-B2F1-032AD7E1D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3038475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BFDC82-2EFD-45D0-A597-0B0A08285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885950"/>
            <a:ext cx="161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05:00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5B5C2FF-61DE-47E1-8B2F-5827531A9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3431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Deliver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35FCC03-2ED3-44ED-9AF7-100561CD0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638550"/>
            <a:ext cx="2190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3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350">
                <a:solidFill>
                  <a:srgbClr val="5D6673"/>
                </a:solidFill>
                <a:latin typeface="Arial"/>
                <a:ea typeface="Arial"/>
                <a:cs typeface="Arial"/>
              </a:rPr>
              <a:t>Editable PPTX, PDF, QA pass, and one consolidated revision.</a:t>
            </a:r>
          </a:p>
        </p:txBody>
      </p:sp>
      <p:sp>
        <p:nvSpPr>
          <p:cNvPr id="20" name="scope-guardrail">
            <a:extLst xmlns:a="http://schemas.openxmlformats.org/drawingml/2006/main">
              <a:ext uri="{FF2B5EF4-FFF2-40B4-BE49-F238E27FC236}">
                <a16:creationId xmlns:a16="http://schemas.microsoft.com/office/drawing/2014/main" id="{578FC987-C191-4BAF-8055-7E2BD92FA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95900"/>
            <a:ext cx="107442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AD023BC-854A-4F23-947E-248D7E809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67350"/>
            <a:ext cx="10210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Client supplies final facts and data. No invented metrics, strategy claims, or last-minute scope expansion.</a:t>
            </a:r>
          </a:p>
        </p:txBody>
      </p:sp>
      <p:sp>
        <p:nvSpPr>
          <p:cNvPr id="22" name="footer-label-5">
            <a:extLst xmlns:a="http://schemas.openxmlformats.org/drawingml/2006/main">
              <a:ext uri="{FF2B5EF4-FFF2-40B4-BE49-F238E27FC236}">
                <a16:creationId xmlns:a16="http://schemas.microsoft.com/office/drawing/2014/main" id="{85FB2D54-2426-49E8-AFD5-8E5F022EB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627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5D6673"/>
                </a:solidFill>
                <a:latin typeface="Arial"/>
                <a:ea typeface="Arial"/>
                <a:cs typeface="Arial"/>
              </a:rPr>
              <a:t>Deadline starts after complete files and written acceptance</a:t>
            </a:r>
          </a:p>
        </p:txBody>
      </p:sp>
      <p:sp>
        <p:nvSpPr>
          <p:cNvPr id="23" name="footer-number-5">
            <a:extLst xmlns:a="http://schemas.openxmlformats.org/drawingml/2006/main">
              <a:ext uri="{FF2B5EF4-FFF2-40B4-BE49-F238E27FC236}">
                <a16:creationId xmlns:a16="http://schemas.microsoft.com/office/drawing/2014/main" id="{AAE11A69-3ABA-4E9B-B4C1-8B10E665E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3055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5D6673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45230557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close-eyebrow">
            <a:extLst xmlns:a="http://schemas.openxmlformats.org/drawingml/2006/main">
              <a:ext uri="{FF2B5EF4-FFF2-40B4-BE49-F238E27FC236}">
                <a16:creationId xmlns:a16="http://schemas.microsoft.com/office/drawing/2014/main" id="{175D95FF-0B30-4B0E-9A61-95AC60713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3429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ONE OVERNIGHT SLOT</a:t>
            </a:r>
          </a:p>
        </p:txBody>
      </p:sp>
      <p:sp>
        <p:nvSpPr>
          <p:cNvPr id="2" name="close-title">
            <a:extLst xmlns:a="http://schemas.openxmlformats.org/drawingml/2006/main">
              <a:ext uri="{FF2B5EF4-FFF2-40B4-BE49-F238E27FC236}">
                <a16:creationId xmlns:a16="http://schemas.microsoft.com/office/drawing/2014/main" id="{7D703425-8D63-4A4B-8FA6-2AD8057F8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57350"/>
            <a:ext cx="10287000" cy="2343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5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5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Send the deck.</a:t>
            </a:r>
          </a:p>
          <a:p xmlns:a="http://schemas.openxmlformats.org/drawingml/2006/main">
            <a:pPr>
              <a:defRPr sz="5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5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Sleep before the meeting.</a:t>
            </a:r>
          </a:p>
        </p:txBody>
      </p:sp>
      <p:sp>
        <p:nvSpPr>
          <p:cNvPr id="3" name="close-details">
            <a:extLst xmlns:a="http://schemas.openxmlformats.org/drawingml/2006/main">
              <a:ext uri="{FF2B5EF4-FFF2-40B4-BE49-F238E27FC236}">
                <a16:creationId xmlns:a16="http://schemas.microsoft.com/office/drawing/2014/main" id="{54EE2864-A9E3-4B86-BAE5-8DFD58A5F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14900"/>
            <a:ext cx="8572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5D6673"/>
                </a:solidFill>
                <a:latin typeface="Arial"/>
                <a:ea typeface="Arial"/>
                <a:cs typeface="Arial"/>
              </a:rPr>
              <a:t>$199 · up to 12 slides · PPTX + PDF</a:t>
            </a:r>
          </a:p>
          <a:p xmlns:a="http://schemas.openxmlformats.org/drawingml/2006/main">
            <a:pPr>
              <a:defRPr sz="1875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5D6673"/>
                </a:solidFill>
                <a:latin typeface="Arial"/>
                <a:ea typeface="Arial"/>
                <a:cs typeface="Arial"/>
              </a:rPr>
              <a:t>before-tomorrow-brief.zerjz.chatgpt.site/presentation</a:t>
            </a:r>
          </a:p>
        </p:txBody>
      </p:sp>
      <p:sp>
        <p:nvSpPr>
          <p:cNvPr id="4" name="footer-label-6">
            <a:extLst xmlns:a="http://schemas.openxmlformats.org/drawingml/2006/main">
              <a:ext uri="{FF2B5EF4-FFF2-40B4-BE49-F238E27FC236}">
                <a16:creationId xmlns:a16="http://schemas.microsoft.com/office/drawing/2014/main" id="{D92C12BC-96E6-4319-8E03-F060C18A1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627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5D6673"/>
                </a:solidFill>
                <a:latin typeface="Arial"/>
                <a:ea typeface="Arial"/>
                <a:cs typeface="Arial"/>
              </a:rPr>
              <a:t>Fictional demonstration · no client work shown</a:t>
            </a:r>
          </a:p>
        </p:txBody>
      </p:sp>
      <p:sp>
        <p:nvSpPr>
          <p:cNvPr id="5" name="footer-number-6">
            <a:extLst xmlns:a="http://schemas.openxmlformats.org/drawingml/2006/main">
              <a:ext uri="{FF2B5EF4-FFF2-40B4-BE49-F238E27FC236}">
                <a16:creationId xmlns:a16="http://schemas.microsoft.com/office/drawing/2014/main" id="{D4703146-6BFB-409B-932A-71ED00050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3055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050">
                <a:solidFill>
                  <a:srgbClr val="5D6673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5D6673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11712646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2026-08-17T04:06:08.5010000Z</dcterms:created>
  <dcterms:modified xsi:type="dcterms:W3CDTF">2026-08-17T04:06:08.5010000Z</dcterms:modified>
</coreProperties>
</file>